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5" r:id="rId5"/>
    <p:sldId id="266" r:id="rId6"/>
    <p:sldId id="267" r:id="rId7"/>
    <p:sldId id="268" r:id="rId8"/>
    <p:sldId id="269" r:id="rId9"/>
    <p:sldId id="264" r:id="rId10"/>
    <p:sldId id="257" r:id="rId11"/>
    <p:sldId id="25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6904363-0883-434D-BFB7-BA28B495E78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5F0D9-0AF8-4566-9795-DE7E2E1E6EED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A1E93-1E19-4EDA-9D69-7FAA476B1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&#1057;&#1077;&#1084;&#1080;&#1085;&#1072;&#1088;_&#1072;&#1074;&#1075;&#1091;&#1089;&#1090;2014\&#1057;&#1086;&#1088;&#1077;&#1074;&#1085;&#1086;&#1074;&#1072;&#1085;&#1080;&#1103;\&#1056;&#1086;&#1073;&#1086;&#1092;&#1077;&#1089;&#1090;%202013%20Hello,%20Robot!%20&#1041;&#1080;&#1072;&#1090;&#1083;&#1086;&#1085;%20&#1089;&#1090;&#1072;&#1088;&#1096;&#1072;&#1103;%20&#1055;&#1086;&#1073;&#1077;&#1076;&#1085;&#1099;&#1081;%20&#1079;&#1072;&#1077;&#1079;&#1076;_WMV%20V9.wmv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&#1057;&#1077;&#1084;&#1080;&#1085;&#1072;&#1088;_&#1072;&#1074;&#1075;&#1091;&#1089;&#1090;2014\&#1057;&#1086;&#1088;&#1077;&#1074;&#1085;&#1086;&#1074;&#1072;&#1085;&#1080;&#1103;\Lego%20&#1088;&#1086;&#1073;&#1086;&#1090;%20&#1074;&#1099;&#1087;&#1086;&#1083;&#1085;&#1103;&#1077;&#1090;%20&#1087;&#1088;&#1086;&#1075;&#1088;&#1072;&#1084;&#1084;&#1091;%20&#1041;&#1080;&#1072;&#1090;&#1083;&#1086;&#1085;_WMV%20V9.wmv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Calibri" pitchFamily="34" charset="0"/>
              </a:rPr>
              <a:t>Биатлон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891242"/>
            <a:ext cx="8643998" cy="1752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/>
              <a:t>Презентация составлена по материалам ФУТС-2013, </a:t>
            </a:r>
            <a:endParaRPr lang="ru-RU" sz="2000" b="1" dirty="0" smtClean="0"/>
          </a:p>
          <a:p>
            <a:pPr>
              <a:spcBef>
                <a:spcPts val="0"/>
              </a:spcBef>
            </a:pPr>
            <a:r>
              <a:rPr lang="ru-RU" sz="2000" b="1" dirty="0" smtClean="0"/>
              <a:t>правил </a:t>
            </a:r>
            <a:r>
              <a:rPr lang="ru-RU" sz="2000" b="1" dirty="0"/>
              <a:t>Всероссийского робототехнического фестиваля – «РобоФест2014» </a:t>
            </a:r>
            <a:r>
              <a:rPr lang="ru-RU" sz="2000" b="1" dirty="0" smtClean="0"/>
              <a:t> направления </a:t>
            </a:r>
            <a:r>
              <a:rPr lang="en-US" sz="2000" b="1" dirty="0"/>
              <a:t>«Hello, Robot!»</a:t>
            </a:r>
            <a:endParaRPr lang="ru-RU" sz="2000" b="1" dirty="0"/>
          </a:p>
        </p:txBody>
      </p:sp>
      <p:pic>
        <p:nvPicPr>
          <p:cNvPr id="4" name="Picture 2" descr="http://www.russianrobotics.ru/netcat_files/userfiles/HR/Hello_Robot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2304293" cy="863805"/>
          </a:xfrm>
          <a:prstGeom prst="rect">
            <a:avLst/>
          </a:prstGeom>
          <a:noFill/>
        </p:spPr>
      </p:pic>
      <p:pic>
        <p:nvPicPr>
          <p:cNvPr id="6" name="Picture 2" descr="http://www.russianrobotics.ru/netcat_files/userfiles/HR/biatlon-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602" y="2214554"/>
            <a:ext cx="7359174" cy="350046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00931"/>
            <a:ext cx="91440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/>
              <a:t>Условные </a:t>
            </a:r>
            <a:r>
              <a:rPr lang="ru-RU" sz="3000" b="1" dirty="0" smtClean="0"/>
              <a:t>обозначения:</a:t>
            </a:r>
          </a:p>
          <a:p>
            <a:pPr algn="ctr"/>
            <a:r>
              <a:rPr lang="en-US" sz="2800" b="1" dirty="0" smtClean="0"/>
              <a:t>I</a:t>
            </a:r>
            <a:r>
              <a:rPr lang="ru-RU" sz="2800" b="1" dirty="0" smtClean="0"/>
              <a:t>, </a:t>
            </a:r>
            <a:r>
              <a:rPr lang="en-US" sz="2800" b="1" dirty="0" smtClean="0"/>
              <a:t>II</a:t>
            </a:r>
            <a:r>
              <a:rPr lang="ru-RU" sz="2800" b="1" dirty="0" smtClean="0"/>
              <a:t> - </a:t>
            </a:r>
            <a:r>
              <a:rPr lang="ru-RU" sz="2800" dirty="0" smtClean="0"/>
              <a:t>Контрольные зоны		</a:t>
            </a:r>
            <a:r>
              <a:rPr lang="ru-RU" sz="2800" b="1" dirty="0" smtClean="0"/>
              <a:t>A</a:t>
            </a:r>
            <a:r>
              <a:rPr lang="ru-RU" sz="2800" b="1" dirty="0"/>
              <a:t>, </a:t>
            </a:r>
            <a:r>
              <a:rPr lang="ru-RU" sz="2800" b="1" dirty="0" smtClean="0"/>
              <a:t>B, С - </a:t>
            </a:r>
            <a:r>
              <a:rPr lang="ru-RU" sz="2800" dirty="0" smtClean="0"/>
              <a:t>Мишени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Красная </a:t>
            </a:r>
            <a:r>
              <a:rPr lang="ru-RU" sz="2400" b="1" u="sng" dirty="0">
                <a:solidFill>
                  <a:srgbClr val="FF0000"/>
                </a:solidFill>
              </a:rPr>
              <a:t>линия</a:t>
            </a:r>
            <a:r>
              <a:rPr lang="ru-RU" sz="2400" b="1" u="sng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– </a:t>
            </a:r>
            <a:r>
              <a:rPr lang="ru-RU" sz="2800" dirty="0" smtClean="0"/>
              <a:t>зоны штрафов	</a:t>
            </a:r>
          </a:p>
        </p:txBody>
      </p:sp>
      <p:pic>
        <p:nvPicPr>
          <p:cNvPr id="6" name="Picture 2" descr="http://www.russianrobotics.ru/netcat_files/userfiles/HR/biatlon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285992"/>
            <a:ext cx="8861046" cy="42148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2643182"/>
            <a:ext cx="71438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86710" y="2643182"/>
            <a:ext cx="71438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22495" y="3178967"/>
            <a:ext cx="71438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92906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420800" y="464344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000364" y="392906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814000" y="464344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28596" y="3143248"/>
            <a:ext cx="423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20" y="3312383"/>
            <a:ext cx="662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57166"/>
            <a:ext cx="8786874" cy="614366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19" y="2285992"/>
            <a:ext cx="882973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6" y="214290"/>
            <a:ext cx="8943488" cy="635798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981" y="2285992"/>
            <a:ext cx="882973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164954"/>
            <a:ext cx="7500990" cy="640731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Calibri" pitchFamily="34" charset="0"/>
              </a:rPr>
              <a:t>Биатлон</a:t>
            </a:r>
            <a:endParaRPr lang="ru-RU" sz="4000" b="1" dirty="0"/>
          </a:p>
        </p:txBody>
      </p:sp>
      <p:pic>
        <p:nvPicPr>
          <p:cNvPr id="4" name="Picture 2" descr="http://www.russianrobotics.ru/netcat_files/userfiles/HR/Hello_Robo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2304293" cy="863805"/>
          </a:xfrm>
          <a:prstGeom prst="rect">
            <a:avLst/>
          </a:prstGeom>
          <a:noFill/>
        </p:spPr>
      </p:pic>
      <p:pic>
        <p:nvPicPr>
          <p:cNvPr id="6" name="Робофест 2013 Hello, Robot! Биатлон старшая Победный заезд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2201159"/>
            <a:ext cx="7643866" cy="429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8107" y="285728"/>
            <a:ext cx="8964487" cy="1815882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Алгоритм</a:t>
            </a:r>
          </a:p>
          <a:p>
            <a:pPr algn="just"/>
            <a:r>
              <a:rPr lang="ru-RU" sz="2800" dirty="0" smtClean="0"/>
              <a:t>Стартовав из зоны старта-финиша, робот проходит по порядку контрольные зоны I и II, следуя по черной линии, и финиширует, вступив в зону старта-финиша.</a:t>
            </a:r>
            <a:endParaRPr lang="ru-RU" sz="2400" dirty="0"/>
          </a:p>
        </p:txBody>
      </p:sp>
      <p:pic>
        <p:nvPicPr>
          <p:cNvPr id="4" name="Picture 2" descr="http://www.russianrobotics.ru/netcat_files/userfiles/HR/biatlon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285992"/>
            <a:ext cx="8861046" cy="42148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355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" y="-24"/>
            <a:ext cx="9001124" cy="7017306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300" dirty="0" smtClean="0"/>
              <a:t>Продолжительность одной попытки составляет </a:t>
            </a:r>
            <a:r>
              <a:rPr lang="ru-RU" sz="2300" b="1" dirty="0" smtClean="0"/>
              <a:t>2 минуты (120 секунд).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300" dirty="0" smtClean="0"/>
              <a:t>Робот стартует из зоны старта-финиша. До старта никакая часть робота не может выступать из зоны старта-финиша.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300" dirty="0" smtClean="0"/>
              <a:t>Стартовав из зоны старта-финиша, робот проходит по порядку контрольные зоны I и II, следуя по черной линии, и финиширует, вступив в зону старта-финиша, </a:t>
            </a:r>
            <a:r>
              <a:rPr lang="ru-RU" sz="2400" dirty="0" smtClean="0"/>
              <a:t>при нарушении порядка прохождения этапов, робот снимается с попытки.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Если во время попытки робот съезжает с черной линии, т.е. оказывается всеми колесами с одной стороны линии, то он снимается с попытки.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Робот считается вступившим в контрольную зону, когда какая-либо его часть вступила в эту зону, кроме зоны старта-финиша.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Робот считается вступившим в зону старта-финиша, когда он полностью вступил в эту зону.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Роботу, признанному вступившим в контрольную зону I или II, разрешается выполнять задания в данной зоне.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Контрольная зона I: Сбить мишень А с отметки.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Контрольная зона II: Сбить обе мишени В и С </a:t>
            </a:r>
            <a:r>
              <a:rPr lang="ru-RU" sz="2400" dirty="0" err="1" smtClean="0"/>
              <a:t>с</a:t>
            </a:r>
            <a:r>
              <a:rPr lang="ru-RU" sz="2400" dirty="0" smtClean="0"/>
              <a:t> отметки.</a:t>
            </a:r>
          </a:p>
        </p:txBody>
      </p:sp>
    </p:spTree>
    <p:extLst>
      <p:ext uri="{BB962C8B-B14F-4D97-AF65-F5344CB8AC3E}">
        <p14:creationId xmlns:p14="http://schemas.microsoft.com/office/powerpoint/2010/main" val="26238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" y="679906"/>
            <a:ext cx="9001124" cy="2677656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10. Мишень считается сбитой, если банка сдвинута с отметки на 2 см и более.</a:t>
            </a:r>
          </a:p>
          <a:p>
            <a:pPr algn="just"/>
            <a:r>
              <a:rPr lang="ru-RU" sz="2400" dirty="0" smtClean="0"/>
              <a:t>11. Премиальное задание в контрольной зоне II: удерживая мишени В и С, вступить вместе с ними в зону старта-финиша. Один раз успешно схваченные мишени считаются сбитыми. При удержании </a:t>
            </a:r>
            <a:r>
              <a:rPr lang="ru-RU" sz="2400" b="1" dirty="0" smtClean="0"/>
              <a:t>мишени должны находиться в вертикальном положении, касаться робота и поверхности поля.</a:t>
            </a:r>
            <a:endParaRPr lang="ru-RU" sz="23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4000504"/>
            <a:ext cx="9001124" cy="1938992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Премиальное задание в контрольной зоне II: удерживая мишени В и С, вступить вместе с ними в зону старта-финиша. </a:t>
            </a:r>
            <a:r>
              <a:rPr lang="ru-RU" sz="2400" b="1" dirty="0" smtClean="0"/>
              <a:t>Мишень считается удерживаемой, если никакая её часть не касается поля, но касается робота.</a:t>
            </a:r>
            <a:r>
              <a:rPr lang="ru-RU" sz="2400" dirty="0" smtClean="0"/>
              <a:t> Один раз успешно схваченные мишени считаются сбитыми.</a:t>
            </a:r>
            <a:endParaRPr lang="ru-RU" sz="2300" dirty="0"/>
          </a:p>
        </p:txBody>
      </p:sp>
      <p:sp>
        <p:nvSpPr>
          <p:cNvPr id="4" name="TextBox 3"/>
          <p:cNvSpPr txBox="1"/>
          <p:nvPr/>
        </p:nvSpPr>
        <p:spPr>
          <a:xfrm>
            <a:off x="2857488" y="71414"/>
            <a:ext cx="3794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Младшая категория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3415729"/>
            <a:ext cx="3578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Старшая категория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238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" y="679906"/>
            <a:ext cx="9001124" cy="4555093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dirty="0" smtClean="0"/>
              <a:t>1) Очки за задания (максимальное количество 330 очков)</a:t>
            </a:r>
          </a:p>
          <a:p>
            <a:pPr algn="just">
              <a:spcAft>
                <a:spcPts val="1200"/>
              </a:spcAft>
            </a:pPr>
            <a:r>
              <a:rPr lang="ru-RU" sz="2400" dirty="0" smtClean="0"/>
              <a:t>Эти очки даются за выполнение отдельных заданий:</a:t>
            </a:r>
          </a:p>
          <a:p>
            <a:pPr algn="just">
              <a:spcAft>
                <a:spcPts val="1200"/>
              </a:spcAft>
            </a:pPr>
            <a:r>
              <a:rPr lang="ru-RU" sz="2400" dirty="0" smtClean="0"/>
              <a:t>●</a:t>
            </a:r>
            <a:r>
              <a:rPr lang="ru-RU" sz="2400" b="1" dirty="0" smtClean="0"/>
              <a:t>Сбивание мишени </a:t>
            </a:r>
            <a:r>
              <a:rPr lang="ru-RU" sz="2400" dirty="0" smtClean="0"/>
              <a:t>с отметки (одинаково для мишеней А, В и С): </a:t>
            </a:r>
            <a:r>
              <a:rPr lang="ru-RU" sz="2400" b="1" dirty="0" smtClean="0"/>
              <a:t>по 30 очков </a:t>
            </a:r>
            <a:r>
              <a:rPr lang="ru-RU" sz="2400" dirty="0" smtClean="0"/>
              <a:t>за каждое задание.</a:t>
            </a:r>
          </a:p>
          <a:p>
            <a:pPr algn="just">
              <a:spcAft>
                <a:spcPts val="1200"/>
              </a:spcAft>
            </a:pPr>
            <a:r>
              <a:rPr lang="ru-RU" sz="2400" dirty="0" smtClean="0"/>
              <a:t>●</a:t>
            </a:r>
            <a:r>
              <a:rPr lang="ru-RU" sz="2400" b="1" dirty="0" smtClean="0"/>
              <a:t>Достижение зоны старта-финиша, удерживая мишени В и/или С</a:t>
            </a:r>
            <a:r>
              <a:rPr lang="ru-RU" sz="2400" dirty="0" smtClean="0"/>
              <a:t>: </a:t>
            </a:r>
            <a:r>
              <a:rPr lang="ru-RU" sz="2400" b="1" dirty="0" smtClean="0"/>
              <a:t>по 120 очков </a:t>
            </a:r>
            <a:r>
              <a:rPr lang="ru-RU" sz="2400" dirty="0" smtClean="0"/>
              <a:t>за каждую мишень.</a:t>
            </a:r>
          </a:p>
          <a:p>
            <a:pPr algn="just">
              <a:spcAft>
                <a:spcPts val="1200"/>
              </a:spcAft>
            </a:pPr>
            <a:r>
              <a:rPr lang="ru-RU" sz="2400" b="1" dirty="0" smtClean="0"/>
              <a:t>2) Очки за время</a:t>
            </a:r>
          </a:p>
          <a:p>
            <a:pPr algn="just">
              <a:spcAft>
                <a:spcPts val="1200"/>
              </a:spcAft>
            </a:pPr>
            <a:r>
              <a:rPr lang="ru-RU" sz="2400" dirty="0" smtClean="0"/>
              <a:t>Присуждаемые </a:t>
            </a:r>
            <a:r>
              <a:rPr lang="ru-RU" sz="2400" b="1" dirty="0" smtClean="0"/>
              <a:t>очки за время </a:t>
            </a:r>
            <a:r>
              <a:rPr lang="ru-RU" sz="2400" dirty="0" smtClean="0"/>
              <a:t>равняются </a:t>
            </a:r>
            <a:r>
              <a:rPr lang="ru-RU" sz="2400" b="1" dirty="0" smtClean="0"/>
              <a:t>разнице</a:t>
            </a:r>
            <a:r>
              <a:rPr lang="ru-RU" sz="2400" dirty="0" smtClean="0"/>
              <a:t> между продолжительностью попытки </a:t>
            </a:r>
            <a:r>
              <a:rPr lang="ru-RU" sz="2400" b="1" dirty="0" smtClean="0"/>
              <a:t>(120 секунд) и временем в секундах, потребовавшимся от старта до финиша.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val="26238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" y="679906"/>
            <a:ext cx="9001124" cy="2677656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3) Штрафные очки</a:t>
            </a:r>
          </a:p>
          <a:p>
            <a:r>
              <a:rPr lang="ru-RU" sz="2400" dirty="0" smtClean="0"/>
              <a:t>Следующие действия считаются нарушениями:</a:t>
            </a:r>
          </a:p>
          <a:p>
            <a:pPr algn="just"/>
            <a:r>
              <a:rPr lang="ru-RU" sz="2400" dirty="0" smtClean="0"/>
              <a:t>● При движении по слалому робот </a:t>
            </a:r>
            <a:r>
              <a:rPr lang="ru-RU" sz="2400" b="1" dirty="0" smtClean="0"/>
              <a:t>сдвинул столбы (50 штрафных очков за каждый столб).</a:t>
            </a:r>
          </a:p>
          <a:p>
            <a:pPr algn="just"/>
            <a:r>
              <a:rPr lang="ru-RU" sz="2400" dirty="0" smtClean="0"/>
              <a:t>● При движении в контрольной зоне I или II робот </a:t>
            </a:r>
            <a:r>
              <a:rPr lang="ru-RU" sz="2400" b="1" dirty="0" smtClean="0"/>
              <a:t>заехал колесом в зону мишени, обозначенной прямоугольником 200х100 мм (50 штрафных очков за каждый прямоугольник).</a:t>
            </a:r>
            <a:endParaRPr lang="ru-RU" sz="23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4572008"/>
            <a:ext cx="9001124" cy="1569660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3) Штрафные очки</a:t>
            </a:r>
          </a:p>
          <a:p>
            <a:r>
              <a:rPr lang="ru-RU" sz="2400" dirty="0" smtClean="0"/>
              <a:t>Следующие действия считаются нарушениями.</a:t>
            </a:r>
          </a:p>
          <a:p>
            <a:pPr algn="just"/>
            <a:r>
              <a:rPr lang="ru-RU" sz="2400" dirty="0" smtClean="0"/>
              <a:t>● При движении по слалому робот </a:t>
            </a:r>
            <a:r>
              <a:rPr lang="ru-RU" sz="2400" b="1" dirty="0" smtClean="0"/>
              <a:t>сдвинул с меток столбы (50 штрафных очков за каждый столб).</a:t>
            </a:r>
            <a:endParaRPr lang="ru-RU" sz="23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488" y="71414"/>
            <a:ext cx="3794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Младшая категория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3987233"/>
            <a:ext cx="3578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Старшая категория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238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" y="142852"/>
            <a:ext cx="9001124" cy="6709529"/>
          </a:xfrm>
          <a:prstGeom prst="rect">
            <a:avLst/>
          </a:prstGeom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200" dirty="0" smtClean="0"/>
              <a:t>1) Каждая команда совершает </a:t>
            </a:r>
            <a:r>
              <a:rPr lang="ru-RU" sz="2200" b="1" dirty="0" smtClean="0"/>
              <a:t>2 попытки</a:t>
            </a:r>
            <a:r>
              <a:rPr lang="ru-RU" sz="2200" dirty="0" smtClean="0"/>
              <a:t>. За итоговое количество очков команды принимается сумма очков, набранных за обе попытки.</a:t>
            </a:r>
          </a:p>
          <a:p>
            <a:pPr algn="just"/>
            <a:r>
              <a:rPr lang="ru-RU" sz="2200" b="1" dirty="0" smtClean="0"/>
              <a:t>2) Повторный старт:</a:t>
            </a:r>
          </a:p>
          <a:p>
            <a:pPr algn="just"/>
            <a:r>
              <a:rPr lang="ru-RU" sz="2000" dirty="0" smtClean="0"/>
              <a:t>Команда во время попытки может произвести повторный старт, сделав соответствующее заявление судье, </a:t>
            </a:r>
            <a:r>
              <a:rPr lang="ru-RU" sz="2000" b="1" dirty="0" smtClean="0"/>
              <a:t>при этом судья останавливает время</a:t>
            </a:r>
            <a:r>
              <a:rPr lang="ru-RU" sz="2000" dirty="0" smtClean="0"/>
              <a:t>, </a:t>
            </a:r>
            <a:r>
              <a:rPr lang="ru-RU" sz="2000" b="1" dirty="0" smtClean="0"/>
              <a:t>до момента повторного старта</a:t>
            </a:r>
            <a:r>
              <a:rPr lang="ru-RU" sz="2000" dirty="0" smtClean="0"/>
              <a:t>, </a:t>
            </a:r>
            <a:r>
              <a:rPr lang="ru-RU" sz="2000" b="1" dirty="0" smtClean="0"/>
              <a:t>аннулирует очки за сбитые на данном этапе мишени и возвращает мишени на свои места</a:t>
            </a:r>
            <a:r>
              <a:rPr lang="ru-RU" sz="2000" dirty="0" smtClean="0"/>
              <a:t>. Повторный старт разрешается проводить со следующих мест, исходя из времени подачи заявления о нем.</a:t>
            </a:r>
          </a:p>
          <a:p>
            <a:pPr algn="just"/>
            <a:r>
              <a:rPr lang="ru-RU" sz="2200" dirty="0" smtClean="0"/>
              <a:t>● Заявление подано в промежутке от зоны старта-финиша до завершения выполнения задания в контрольной зоне I: → повторный старт производится из зоны старта-финиша.</a:t>
            </a:r>
          </a:p>
          <a:p>
            <a:pPr algn="just"/>
            <a:r>
              <a:rPr lang="ru-RU" sz="2200" dirty="0" smtClean="0"/>
              <a:t>● Заявление подано в промежутке от завершения выполнения задания в контрольной зоне I до завершения выполнения задания в контрольной зоне II: → повторный старт производится из контрольной зоны I, при этом штрафные очки за сбитые столбы не сгорают, а сами столбы должны быть возвращены места.</a:t>
            </a:r>
          </a:p>
          <a:p>
            <a:pPr algn="just"/>
            <a:r>
              <a:rPr lang="ru-RU" sz="2200" dirty="0" smtClean="0"/>
              <a:t>● Заявление подано в промежутке от завершения выполнения задания в контрольной зоне II до зоны старта-финиша: → повторный старт производится из контрольной зоны II. При этом захваченные мишени забираются обратно.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6238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73091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Calibri" pitchFamily="34" charset="0"/>
              </a:rPr>
              <a:t>Биатлон</a:t>
            </a:r>
            <a:endParaRPr lang="ru-RU" sz="4000" b="1" dirty="0"/>
          </a:p>
        </p:txBody>
      </p:sp>
      <p:pic>
        <p:nvPicPr>
          <p:cNvPr id="4" name="Picture 2" descr="http://www.russianrobotics.ru/netcat_files/userfiles/HR/Hello_Robo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2304293" cy="863805"/>
          </a:xfrm>
          <a:prstGeom prst="rect">
            <a:avLst/>
          </a:prstGeom>
          <a:noFill/>
        </p:spPr>
      </p:pic>
      <p:pic>
        <p:nvPicPr>
          <p:cNvPr id="5" name="Lego робот выполняет программу Биатлон_WMV V9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85852" y="1771614"/>
            <a:ext cx="6357982" cy="5086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706</Words>
  <Application>Microsoft Office PowerPoint</Application>
  <PresentationFormat>Экран (4:3)</PresentationFormat>
  <Paragraphs>47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Биатлон</vt:lpstr>
      <vt:lpstr>Биатлон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Биатлон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"Гимназия №6"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Скоростные гонки по линии  (Траектория)</dc:title>
  <dc:creator>Бекар</dc:creator>
  <cp:lastModifiedBy>RePack by Diakov</cp:lastModifiedBy>
  <cp:revision>19</cp:revision>
  <dcterms:created xsi:type="dcterms:W3CDTF">2014-08-09T08:31:04Z</dcterms:created>
  <dcterms:modified xsi:type="dcterms:W3CDTF">2014-08-13T08:29:12Z</dcterms:modified>
</cp:coreProperties>
</file>